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>
        <p:scale>
          <a:sx n="87" d="100"/>
          <a:sy n="87" d="100"/>
        </p:scale>
        <p:origin x="231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40ABE-D3DB-1BCF-4283-5AA73F25B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8ACE22-7D79-00E2-D420-796D4DA41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7B0832-8EF5-5A27-AAF0-1288C29BE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45CC-5526-4404-B06A-E455EE461D18}" type="datetimeFigureOut">
              <a:rPr lang="pt-PT" smtClean="0"/>
              <a:t>28/11/2023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5970CE3-B2BE-5F68-1DD4-EDFBEC0B7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0D4D0B3-B214-0313-F92E-6FFB53BD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3F7-2830-41C7-8B2C-C01724A991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63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23150-BB26-48E4-60B1-33E5E017B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675D1EA-0CF3-8FB4-EC9B-6796284E9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1E78B20-729B-6C33-0CA7-D7724F7AC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45CC-5526-4404-B06A-E455EE461D18}" type="datetimeFigureOut">
              <a:rPr lang="pt-PT" smtClean="0"/>
              <a:t>28/11/2023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9B7FAAE-28B0-1268-99E0-24B0B3B1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28F2A70-8344-3BF8-C9FE-9F5AA0B4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3F7-2830-41C7-8B2C-C01724A991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141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BD92E5-218C-9E4B-E910-B63E549AB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BC26FB6-B077-0E51-D803-94D1570F9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BA3C249-FBA1-A709-F80D-98E4D1419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45CC-5526-4404-B06A-E455EE461D18}" type="datetimeFigureOut">
              <a:rPr lang="pt-PT" smtClean="0"/>
              <a:t>28/11/2023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856DFC5-1C3B-51B5-23AF-F9DF3724C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89439AB-EDE9-F47F-CC8B-2EC5D78B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3F7-2830-41C7-8B2C-C01724A991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40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2299E-7F71-A284-2327-F28C0C7C0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8064D1A-4382-5F05-5194-2274BEF5A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7BE0EB-27BE-B2E8-B175-2CDFBEC8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45CC-5526-4404-B06A-E455EE461D18}" type="datetimeFigureOut">
              <a:rPr lang="pt-PT" smtClean="0"/>
              <a:t>28/11/2023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7748320-C896-1CCA-C692-F8BC6BA46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4AE6634-8E63-5E79-2D1D-044BEE6B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3F7-2830-41C7-8B2C-C01724A991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75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1F6C2-F61E-5417-019F-556697E52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53240B1-2BE0-4564-7C3D-7B24AD52A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79F6F09-BA5E-3CFC-8BD5-61C8E59B6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45CC-5526-4404-B06A-E455EE461D18}" type="datetimeFigureOut">
              <a:rPr lang="pt-PT" smtClean="0"/>
              <a:t>28/11/2023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2843CF8-095C-9D03-387A-DF7876E4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30FB49A-1EA3-4F97-E02D-818F53D6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3F7-2830-41C7-8B2C-C01724A991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995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13F4E-BFAB-134F-933B-EE648B850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D27BF1E-6782-6617-0270-1D58AD38C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72CF948-AA6E-BFD5-3800-AD2DD20FF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C03A6E3-8552-F7B5-2DE4-8764FF738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45CC-5526-4404-B06A-E455EE461D18}" type="datetimeFigureOut">
              <a:rPr lang="pt-PT" smtClean="0"/>
              <a:t>28/11/2023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2738EC0-D76D-F091-FF6A-C7CE3E932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5D62A48-D809-3F8B-D06A-04540658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3F7-2830-41C7-8B2C-C01724A991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031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8D905-B3B2-2E17-670F-085EDC8EF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CD59EDC-F274-5BC0-2E9E-8CD850B0B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81DAB3E-DF3F-B474-7B66-30B8BBCEB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9457B84-90E5-EA5F-12FE-355F411CC5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19A9B464-E18A-01C9-1428-4FD0B5CC4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C2D9D011-A44B-5FF8-6969-5E5B9279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45CC-5526-4404-B06A-E455EE461D18}" type="datetimeFigureOut">
              <a:rPr lang="pt-PT" smtClean="0"/>
              <a:t>28/11/2023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D4A6F61A-DD28-9930-0000-674467DB3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FE703790-66E7-77F3-8B84-7C656D7E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3F7-2830-41C7-8B2C-C01724A991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097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10A76-4C05-F2D4-9EA3-1A4072D54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E93562A4-FC7A-FDC0-B764-B706F69C8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45CC-5526-4404-B06A-E455EE461D18}" type="datetimeFigureOut">
              <a:rPr lang="pt-PT" smtClean="0"/>
              <a:t>28/11/2023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71534DF-A023-AC62-3B88-188107AB4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8D39756-CE3A-761F-CE2D-590297C7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3F7-2830-41C7-8B2C-C01724A991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555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F16B74E-546F-83A9-77E9-3E92B4C4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45CC-5526-4404-B06A-E455EE461D18}" type="datetimeFigureOut">
              <a:rPr lang="pt-PT" smtClean="0"/>
              <a:t>28/11/2023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D9B1D440-DFB1-45F5-5E9D-085ECD0E8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49B37C4-5E42-E14C-B4CD-EE673C8C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3F7-2830-41C7-8B2C-C01724A991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936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2C721-9E88-3558-6E53-5DDB7981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F4171CB-606D-A71C-5A67-048754194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7CE10C6-428D-27E4-A9B4-9EDD22F88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BF4A0D7-CC07-929D-8AF3-77E21E61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45CC-5526-4404-B06A-E455EE461D18}" type="datetimeFigureOut">
              <a:rPr lang="pt-PT" smtClean="0"/>
              <a:t>28/11/2023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F94E0A9-6AAF-8D8F-FAB6-FC477E517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C48C88D-0DB3-0FED-4660-8210218B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3F7-2830-41C7-8B2C-C01724A991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101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F313C6-2F41-BF07-F155-369B407D2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942D49E6-7E96-DCFB-7E62-2A87C0761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C9E6AE0-0AA6-8191-648E-9673F99F2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E127EF9-27A0-B107-F54C-6DE824D3D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45CC-5526-4404-B06A-E455EE461D18}" type="datetimeFigureOut">
              <a:rPr lang="pt-PT" smtClean="0"/>
              <a:t>28/11/2023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001EF65-8A16-0CA8-2BD3-39000A3BD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498C43D-E786-EBB3-0F2A-B941D995C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3F7-2830-41C7-8B2C-C01724A991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325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1AB527A-45D4-3C31-7182-B8AE913A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BB95BFC-79BA-C986-4EE2-A9F721713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12E4BCA-1C6A-43D8-7D45-26CB29B0E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C45CC-5526-4404-B06A-E455EE461D18}" type="datetimeFigureOut">
              <a:rPr lang="pt-PT" smtClean="0"/>
              <a:t>28/11/2023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63C28E8-215E-50F9-A0B6-A2F50E977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7F6323B-97B2-C119-8660-4B7228A40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8A3F7-2830-41C7-8B2C-C01724A991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811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4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m texto, póster, Tipo de letra, Gráficos&#10;&#10;Descrição gerada automaticamente">
            <a:extLst>
              <a:ext uri="{FF2B5EF4-FFF2-40B4-BE49-F238E27FC236}">
                <a16:creationId xmlns:a16="http://schemas.microsoft.com/office/drawing/2014/main" id="{48AC9567-BFC4-CCF1-8480-A2CA90C242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8"/>
          <a:stretch/>
        </p:blipFill>
        <p:spPr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7" name="Imagem 6" descr="Uma imagem com Gráficos, símbolo, clipart, desenho&#10;&#10;Descrição gerada automaticamente">
            <a:extLst>
              <a:ext uri="{FF2B5EF4-FFF2-40B4-BE49-F238E27FC236}">
                <a16:creationId xmlns:a16="http://schemas.microsoft.com/office/drawing/2014/main" id="{532C52EE-4272-78E0-21CA-A285F5A806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r="15032"/>
          <a:stretch/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 useBgFill="1">
        <p:nvSpPr>
          <p:cNvPr id="34" name="Freeform: Shape 26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Freeform: Shape 28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A2D74F-6930-70CB-116A-5F8CEC102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3" y="1511589"/>
            <a:ext cx="3430958" cy="2896432"/>
          </a:xfrm>
        </p:spPr>
        <p:txBody>
          <a:bodyPr anchor="b">
            <a:normAutofit/>
          </a:bodyPr>
          <a:lstStyle/>
          <a:p>
            <a:pPr algn="l"/>
            <a:r>
              <a:rPr lang="pt-PT" sz="4000"/>
              <a:t>SEMANA EUROPEIA DA PREVENÇÃO DE RESÍDUOS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C5954A-F0D2-5F47-220D-5BA0A4F3D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1" y="4769996"/>
            <a:ext cx="3430959" cy="1334930"/>
          </a:xfrm>
        </p:spPr>
        <p:txBody>
          <a:bodyPr>
            <a:normAutofit/>
          </a:bodyPr>
          <a:lstStyle/>
          <a:p>
            <a:pPr algn="l"/>
            <a:endParaRPr lang="pt-PT" sz="1600"/>
          </a:p>
          <a:p>
            <a:pPr algn="l"/>
            <a:r>
              <a:rPr lang="pt-PT" sz="1600"/>
              <a:t>DIVULGAÇÃO EFETUADA PELOS JOVENS REPÓRTERES DO AMBIENTE</a:t>
            </a:r>
          </a:p>
          <a:p>
            <a:pPr algn="l"/>
            <a:r>
              <a:rPr lang="pt-PT" sz="1600"/>
              <a:t>JRA</a:t>
            </a:r>
          </a:p>
          <a:p>
            <a:pPr algn="l"/>
            <a:endParaRPr lang="pt-PT" sz="16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11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3AAFE-FCC2-15D2-2190-577641A2B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Como poderias ter evitado as embalagens?</a:t>
            </a:r>
            <a:br>
              <a:rPr lang="pt-PT" dirty="0"/>
            </a:br>
            <a:r>
              <a:rPr lang="pt-PT" dirty="0"/>
              <a:t>(sugestões recolhidas dos inquéritos)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8A997ED-76C0-B5E2-6801-FA75E14AF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Continuar a trazer a minha garrafa ecológica para a escola.</a:t>
            </a:r>
          </a:p>
          <a:p>
            <a:r>
              <a:rPr lang="pt-PT" dirty="0"/>
              <a:t>Evitar o uso de plásticos de uso único.</a:t>
            </a:r>
          </a:p>
          <a:p>
            <a:r>
              <a:rPr lang="pt-PT" dirty="0"/>
              <a:t>NÃO SEI. OS PRODUTOS QUE DESCARTEI NÃO TINHAM UTILIDADE DEPOIS DE UTILIZADOS. </a:t>
            </a:r>
            <a:r>
              <a:rPr lang="pt-PT" dirty="0">
                <a:solidFill>
                  <a:srgbClr val="FF0000"/>
                </a:solidFill>
              </a:rPr>
              <a:t>Como poderei, então fazer?</a:t>
            </a:r>
          </a:p>
          <a:p>
            <a:r>
              <a:rPr lang="pt-PT" dirty="0"/>
              <a:t>Evitar comprar sacos de plástico nos supermercados.</a:t>
            </a:r>
          </a:p>
          <a:p>
            <a:r>
              <a:rPr lang="pt-PT" dirty="0"/>
              <a:t>EU FAÇO RECICLAGEM, ENTÃO ACHO QUE NÃO TENHO COMO MELHORAR! </a:t>
            </a:r>
            <a:r>
              <a:rPr lang="pt-PT" dirty="0">
                <a:solidFill>
                  <a:srgbClr val="FF0000"/>
                </a:solidFill>
              </a:rPr>
              <a:t>Será? E o reduzir e o reutilizar?</a:t>
            </a:r>
            <a:endParaRPr lang="pt-PT" dirty="0"/>
          </a:p>
          <a:p>
            <a:r>
              <a:rPr lang="pt-PT" dirty="0"/>
              <a:t>Acho que cumpro na escola política dos 3 </a:t>
            </a:r>
            <a:r>
              <a:rPr lang="pt-PT" dirty="0" err="1"/>
              <a:t>R’s</a:t>
            </a:r>
            <a:r>
              <a:rPr lang="pt-PT" dirty="0"/>
              <a:t>.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74525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C3AFD7-4CCE-484E-84C6-80FB3E3E2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0C807E-560D-4B1E-8911-1B0B4631F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CC1DF5-83E7-46A1-8737-18B5AA0F1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2114E49-C077-4083-B5C1-6A6E70F4D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90600"/>
            <a:ext cx="117348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BCA62A4-A87B-C396-0AA0-46AF0527A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3429000"/>
            <a:ext cx="4953000" cy="1752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>
                <a:solidFill>
                  <a:schemeClr val="tx1">
                    <a:alpha val="55000"/>
                  </a:schemeClr>
                </a:solidFill>
              </a:rPr>
              <a:t>No 2º período, vamos elaborar um relatório aprofundado sobre os resultados obtidos.</a:t>
            </a:r>
          </a:p>
          <a:p>
            <a:pPr marL="0" indent="0">
              <a:buNone/>
            </a:pPr>
            <a:r>
              <a:rPr lang="pt-PT" sz="2200">
                <a:solidFill>
                  <a:schemeClr val="tx1">
                    <a:alpha val="55000"/>
                  </a:schemeClr>
                </a:solidFill>
              </a:rPr>
              <a:t>Mais uma vez obrigada a todos que colaboraram!</a:t>
            </a:r>
          </a:p>
          <a:p>
            <a:pPr marL="0" indent="0">
              <a:buNone/>
            </a:pPr>
            <a:endParaRPr lang="pt-PT" sz="2200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5" name="Imagem 4" descr="Uma imagem com Gráficos, Tipo de letra, logótipo, símbolo&#10;&#10;Descrição gerada automaticamente">
            <a:extLst>
              <a:ext uri="{FF2B5EF4-FFF2-40B4-BE49-F238E27FC236}">
                <a16:creationId xmlns:a16="http://schemas.microsoft.com/office/drawing/2014/main" id="{6587C888-C11F-63E6-FA52-0174AEF91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87930"/>
            <a:ext cx="4953000" cy="18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64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m texto, microfone, Equipamento de som&#10;&#10;Descrição gerada automaticamente">
            <a:extLst>
              <a:ext uri="{FF2B5EF4-FFF2-40B4-BE49-F238E27FC236}">
                <a16:creationId xmlns:a16="http://schemas.microsoft.com/office/drawing/2014/main" id="{E34184A4-E1F1-4113-2F18-98DA05EC95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3" r="20482" b="1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694875-61F2-26C4-E5A4-BA0F8DF49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pt-PT" sz="2800"/>
              <a:t>Ficha técnica: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3AF991B-BCD1-EE03-7EFF-DA5B24B67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pt-PT" sz="1600"/>
              <a:t>Aline Teixeira;</a:t>
            </a:r>
          </a:p>
          <a:p>
            <a:r>
              <a:rPr lang="pt-PT" sz="1600"/>
              <a:t>Beatriz Teixeira;</a:t>
            </a:r>
          </a:p>
          <a:p>
            <a:r>
              <a:rPr lang="pt-PT" sz="1600"/>
              <a:t>Carlota Batista;</a:t>
            </a:r>
          </a:p>
          <a:p>
            <a:r>
              <a:rPr lang="pt-PT" sz="1600"/>
              <a:t>Luísa Fernandes;</a:t>
            </a:r>
          </a:p>
          <a:p>
            <a:r>
              <a:rPr lang="pt-PT" sz="1600"/>
              <a:t>Mariana Sá;</a:t>
            </a:r>
          </a:p>
          <a:p>
            <a:r>
              <a:rPr lang="pt-PT" sz="1600"/>
              <a:t>Simão Almeida.</a:t>
            </a:r>
          </a:p>
          <a:p>
            <a:endParaRPr lang="pt-PT" sz="1600"/>
          </a:p>
          <a:p>
            <a:pPr marL="0" indent="0">
              <a:buNone/>
            </a:pPr>
            <a:r>
              <a:rPr lang="pt-PT" sz="1600"/>
              <a:t>                                           Equipa JRA do Agrupamento de  Escolas Abel Salazar</a:t>
            </a:r>
          </a:p>
        </p:txBody>
      </p:sp>
    </p:spTree>
    <p:extLst>
      <p:ext uri="{BB962C8B-B14F-4D97-AF65-F5344CB8AC3E}">
        <p14:creationId xmlns:p14="http://schemas.microsoft.com/office/powerpoint/2010/main" val="209488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texto, Tipo de letra, captura de ecrã&#10;&#10;Descrição gerada automaticamente">
            <a:extLst>
              <a:ext uri="{FF2B5EF4-FFF2-40B4-BE49-F238E27FC236}">
                <a16:creationId xmlns:a16="http://schemas.microsoft.com/office/drawing/2014/main" id="{0E2D213A-7908-252C-8858-6363F1DC0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281126"/>
            <a:ext cx="11658600" cy="291464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DB60F3F-38DF-40B4-DCEF-1ADFC96D5925}"/>
              </a:ext>
            </a:extLst>
          </p:cNvPr>
          <p:cNvSpPr txBox="1"/>
          <p:nvPr/>
        </p:nvSpPr>
        <p:spPr>
          <a:xfrm>
            <a:off x="1567543" y="3749040"/>
            <a:ext cx="9346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Ao longo desta semana os alunos preencheram um inquérito online designado “Diário de Embalagens”, que teve como objetivo, saber a quantidade de embalagens que os jovens geram diariamente. Ideia criada pela LIPOR, reaproveitada por nós e convertida num diário, mais sustentável, online.</a:t>
            </a:r>
          </a:p>
          <a:p>
            <a:r>
              <a:rPr lang="pt-PT" dirty="0"/>
              <a:t>Agradecemos a todos os que o preencheram.</a:t>
            </a:r>
          </a:p>
          <a:p>
            <a:pPr algn="r"/>
            <a:r>
              <a:rPr lang="pt-PT" dirty="0"/>
              <a:t>Equipa JRA</a:t>
            </a:r>
          </a:p>
        </p:txBody>
      </p:sp>
    </p:spTree>
    <p:extLst>
      <p:ext uri="{BB962C8B-B14F-4D97-AF65-F5344CB8AC3E}">
        <p14:creationId xmlns:p14="http://schemas.microsoft.com/office/powerpoint/2010/main" val="730835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Marcador de Posição de Conteúdo 4" descr="Uma imagem com texto, Tipo de letra, logótipo, design&#10;&#10;Descrição gerada automaticamente">
            <a:extLst>
              <a:ext uri="{FF2B5EF4-FFF2-40B4-BE49-F238E27FC236}">
                <a16:creationId xmlns:a16="http://schemas.microsoft.com/office/drawing/2014/main" id="{3CE6F387-B7AC-C575-BD96-001EC6B2D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1977"/>
            <a:ext cx="11658600" cy="422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7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EFE204-BE0A-438F-228B-219DACA21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Resultados: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9FA06DB-BED4-D16F-5C6A-5381A89C1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60178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Preencheram o inquérito 147 alunos de diferentes anos de escolaridade: 2º ciclo – 5º e 6º anos; 3º ciclo – 7º, 8º e 9º anos; secundário – 10º, 11º e 12º anos.</a:t>
            </a:r>
          </a:p>
          <a:p>
            <a:pPr marL="0" indent="0">
              <a:buNone/>
            </a:pPr>
            <a:r>
              <a:rPr lang="pt-PT" dirty="0"/>
              <a:t>Analisando os resultados, verificamos que o maior número de alunos que responderam ao inquérito foram do 9º ano – </a:t>
            </a:r>
            <a:r>
              <a:rPr lang="pt-PT" dirty="0">
                <a:solidFill>
                  <a:srgbClr val="FF0000"/>
                </a:solidFill>
              </a:rPr>
              <a:t>46,2%</a:t>
            </a:r>
            <a:r>
              <a:rPr lang="pt-PT" dirty="0"/>
              <a:t>, seguidos do 6º ano – </a:t>
            </a:r>
            <a:r>
              <a:rPr lang="pt-PT" dirty="0">
                <a:solidFill>
                  <a:srgbClr val="FF0000"/>
                </a:solidFill>
              </a:rPr>
              <a:t>23,8%</a:t>
            </a:r>
            <a:r>
              <a:rPr lang="pt-PT" dirty="0"/>
              <a:t>, 5º ano – </a:t>
            </a:r>
            <a:r>
              <a:rPr lang="pt-PT" dirty="0">
                <a:solidFill>
                  <a:srgbClr val="FF0000"/>
                </a:solidFill>
              </a:rPr>
              <a:t>11,6%</a:t>
            </a:r>
            <a:r>
              <a:rPr lang="pt-PT" dirty="0"/>
              <a:t>, 8º ano – </a:t>
            </a:r>
            <a:r>
              <a:rPr lang="pt-PT" dirty="0">
                <a:solidFill>
                  <a:srgbClr val="FF0000"/>
                </a:solidFill>
              </a:rPr>
              <a:t>12,2%</a:t>
            </a:r>
            <a:r>
              <a:rPr lang="pt-PT" dirty="0"/>
              <a:t>, 7º ano – </a:t>
            </a:r>
            <a:r>
              <a:rPr lang="pt-PT" dirty="0">
                <a:solidFill>
                  <a:srgbClr val="FF0000"/>
                </a:solidFill>
              </a:rPr>
              <a:t>3,4%</a:t>
            </a:r>
            <a:r>
              <a:rPr lang="pt-PT" dirty="0"/>
              <a:t>, 11º ano – </a:t>
            </a:r>
            <a:r>
              <a:rPr lang="pt-PT" dirty="0">
                <a:solidFill>
                  <a:srgbClr val="FF0000"/>
                </a:solidFill>
              </a:rPr>
              <a:t>1,4% </a:t>
            </a:r>
            <a:r>
              <a:rPr lang="pt-PT" dirty="0"/>
              <a:t>e 10º e 12 º anos – </a:t>
            </a:r>
            <a:r>
              <a:rPr lang="pt-PT" dirty="0">
                <a:solidFill>
                  <a:srgbClr val="FF0000"/>
                </a:solidFill>
              </a:rPr>
              <a:t>0,7%</a:t>
            </a:r>
            <a:r>
              <a:rPr lang="pt-P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85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A0B6C-7281-F81F-3B14-31915587F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Na escola:</a:t>
            </a:r>
          </a:p>
        </p:txBody>
      </p:sp>
      <p:pic>
        <p:nvPicPr>
          <p:cNvPr id="1026" name="Picture 2" descr="Gráfico de respostas do Forms. Título da pergunta: 1 - Que produtos embalados trouxeste para a escola e descartaste (deitar fora)?. Número de respostas: .">
            <a:extLst>
              <a:ext uri="{FF2B5EF4-FFF2-40B4-BE49-F238E27FC236}">
                <a16:creationId xmlns:a16="http://schemas.microsoft.com/office/drawing/2014/main" id="{C0AF31DD-BB4C-916B-DC0B-CEC2A024D4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08" y="1690688"/>
            <a:ext cx="9571628" cy="46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19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1C24A-B5C9-6140-7F23-0FF64625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Em casa:</a:t>
            </a:r>
          </a:p>
        </p:txBody>
      </p:sp>
      <p:pic>
        <p:nvPicPr>
          <p:cNvPr id="2050" name="Picture 2" descr="Gráfico de respostas do Forms. Título da pergunta: 2 -Que produtos embalados utilizaste e descartaste em casa?. Número de respostas: .">
            <a:extLst>
              <a:ext uri="{FF2B5EF4-FFF2-40B4-BE49-F238E27FC236}">
                <a16:creationId xmlns:a16="http://schemas.microsoft.com/office/drawing/2014/main" id="{7D79A0ED-BCC3-FDCB-D1B9-F44633083A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25" y="1825625"/>
            <a:ext cx="889714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89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C3BF5-0757-E184-7B1C-B5DC83846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30" y="419879"/>
            <a:ext cx="10928540" cy="1325563"/>
          </a:xfrm>
        </p:spPr>
        <p:txBody>
          <a:bodyPr/>
          <a:lstStyle/>
          <a:p>
            <a:r>
              <a:rPr lang="pt-PT" dirty="0"/>
              <a:t>Tipos de embalagens que trazem para a escola:</a:t>
            </a:r>
          </a:p>
        </p:txBody>
      </p:sp>
      <p:pic>
        <p:nvPicPr>
          <p:cNvPr id="3074" name="Picture 2" descr="Gráfico de respostas do Forms. Título da pergunta: 3 - Que tipo de embalagens trouxeste para a escola? (se respondeste &quot;nenhuns&quot; na pergunta 1, não respondas). Número de respostas: .">
            <a:extLst>
              <a:ext uri="{FF2B5EF4-FFF2-40B4-BE49-F238E27FC236}">
                <a16:creationId xmlns:a16="http://schemas.microsoft.com/office/drawing/2014/main" id="{B2D9134E-8B97-7321-7EF9-5718DBC65D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38" y="1825625"/>
            <a:ext cx="1002752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48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17C114-36F0-7C86-FCAA-392DEA385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Tipo de embalagens que utilizaram em casa:</a:t>
            </a:r>
          </a:p>
        </p:txBody>
      </p:sp>
      <p:pic>
        <p:nvPicPr>
          <p:cNvPr id="4098" name="Picture 2" descr="Gráfico de respostas do Forms. Título da pergunta: 4 - Que tipo de embalagens utilizaste em casa? (se respondeste &quot;nenhuns&quot; na pergunta 2, não respondas). Número de respostas: .">
            <a:extLst>
              <a:ext uri="{FF2B5EF4-FFF2-40B4-BE49-F238E27FC236}">
                <a16:creationId xmlns:a16="http://schemas.microsoft.com/office/drawing/2014/main" id="{F6EC8357-A452-9F73-2CF4-7C7D937A1E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38" y="1825625"/>
            <a:ext cx="1002752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13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3AAFE-FCC2-15D2-2190-577641A2B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Como poderias ter evitado as embalagens?</a:t>
            </a:r>
            <a:br>
              <a:rPr lang="pt-PT" dirty="0"/>
            </a:br>
            <a:r>
              <a:rPr lang="pt-PT" dirty="0"/>
              <a:t>(sugestões recolhidas dos inquéritos)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8A997ED-76C0-B5E2-6801-FA75E14AF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Comprar a granel e levar a própria embalagem.</a:t>
            </a:r>
          </a:p>
          <a:p>
            <a:r>
              <a:rPr lang="pt-PT" dirty="0"/>
              <a:t>Utilizar recipientes reutilizáveis.</a:t>
            </a:r>
          </a:p>
          <a:p>
            <a:r>
              <a:rPr lang="pt-PT" dirty="0"/>
              <a:t>NÃO POSSO EVITAR OS PRODUTOS EMBALADOS, MAS AO DEITAR FORA, COLOCO NO CONTENTOR CERTO! </a:t>
            </a:r>
            <a:r>
              <a:rPr lang="pt-PT" dirty="0">
                <a:solidFill>
                  <a:srgbClr val="FF0000"/>
                </a:solidFill>
              </a:rPr>
              <a:t>Será que não podes evitar?</a:t>
            </a:r>
          </a:p>
          <a:p>
            <a:r>
              <a:rPr lang="pt-PT" dirty="0"/>
              <a:t>Comprar o leite em garrafas de vidro e reutilizar.</a:t>
            </a:r>
          </a:p>
          <a:p>
            <a:r>
              <a:rPr lang="pt-PT" dirty="0"/>
              <a:t>Usar embalagens familiares, em vez de individuais.</a:t>
            </a:r>
          </a:p>
          <a:p>
            <a:r>
              <a:rPr lang="pt-PT" dirty="0"/>
              <a:t>INEVITÁVEL! </a:t>
            </a:r>
            <a:r>
              <a:rPr lang="pt-PT" dirty="0">
                <a:solidFill>
                  <a:srgbClr val="FF0000"/>
                </a:solidFill>
              </a:rPr>
              <a:t>Como fazer? Vamos continuar a poluir?</a:t>
            </a:r>
          </a:p>
          <a:p>
            <a:r>
              <a:rPr lang="pt-PT" dirty="0"/>
              <a:t>Devo ter mais atenção à separação de resíduos.</a:t>
            </a:r>
          </a:p>
          <a:p>
            <a:r>
              <a:rPr lang="pt-PT" dirty="0"/>
              <a:t>Usar garrafa de água reutilizável, em vez de garrafas de plástico.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959158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442</Words>
  <Application>Microsoft Office PowerPoint</Application>
  <PresentationFormat>Ecrã Panorâmico</PresentationFormat>
  <Paragraphs>43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7" baseType="lpstr">
      <vt:lpstr>Arial</vt:lpstr>
      <vt:lpstr>Avenir Next LT Pro</vt:lpstr>
      <vt:lpstr>Calibri</vt:lpstr>
      <vt:lpstr>Calibri Light</vt:lpstr>
      <vt:lpstr>Tema do Office</vt:lpstr>
      <vt:lpstr>SEMANA EUROPEIA DA PREVENÇÃO DE RESÍDUOS</vt:lpstr>
      <vt:lpstr>Apresentação do PowerPoint</vt:lpstr>
      <vt:lpstr>Apresentação do PowerPoint</vt:lpstr>
      <vt:lpstr>Resultados:</vt:lpstr>
      <vt:lpstr>Na escola:</vt:lpstr>
      <vt:lpstr>Em casa:</vt:lpstr>
      <vt:lpstr>Tipos de embalagens que trazem para a escola:</vt:lpstr>
      <vt:lpstr>Tipo de embalagens que utilizaram em casa:</vt:lpstr>
      <vt:lpstr>Como poderias ter evitado as embalagens? (sugestões recolhidas dos inquéritos)</vt:lpstr>
      <vt:lpstr>Como poderias ter evitado as embalagens? (sugestões recolhidas dos inquéritos)</vt:lpstr>
      <vt:lpstr>Apresentação do PowerPoint</vt:lpstr>
      <vt:lpstr>Ficha técnica: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EUROPEIA DA PREVENÇÃO DE RESÍDUOS</dc:title>
  <dc:creator>Maria Irene Pinto Leite</dc:creator>
  <cp:lastModifiedBy>Maria Irene Pinto Leite</cp:lastModifiedBy>
  <cp:revision>2</cp:revision>
  <dcterms:created xsi:type="dcterms:W3CDTF">2023-11-28T14:41:03Z</dcterms:created>
  <dcterms:modified xsi:type="dcterms:W3CDTF">2023-11-28T18:54:25Z</dcterms:modified>
</cp:coreProperties>
</file>